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290" r:id="rId10"/>
    <p:sldId id="272" r:id="rId11"/>
    <p:sldId id="310" r:id="rId12"/>
    <p:sldId id="295" r:id="rId13"/>
    <p:sldId id="302" r:id="rId14"/>
    <p:sldId id="303" r:id="rId15"/>
    <p:sldId id="306" r:id="rId16"/>
    <p:sldId id="307" r:id="rId17"/>
    <p:sldId id="308" r:id="rId18"/>
    <p:sldId id="309" r:id="rId19"/>
    <p:sldId id="300" r:id="rId20"/>
    <p:sldId id="322" r:id="rId21"/>
    <p:sldId id="323" r:id="rId22"/>
    <p:sldId id="317" r:id="rId23"/>
    <p:sldId id="311" r:id="rId24"/>
    <p:sldId id="316" r:id="rId25"/>
    <p:sldId id="313" r:id="rId26"/>
    <p:sldId id="314" r:id="rId27"/>
    <p:sldId id="315" r:id="rId28"/>
    <p:sldId id="312" r:id="rId29"/>
    <p:sldId id="318" r:id="rId30"/>
    <p:sldId id="319" r:id="rId31"/>
    <p:sldId id="274" r:id="rId32"/>
    <p:sldId id="324" r:id="rId33"/>
    <p:sldId id="281" r:id="rId34"/>
    <p:sldId id="275" r:id="rId35"/>
    <p:sldId id="280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290"/>
          </p14:sldIdLst>
        </p14:section>
        <p14:section name="مدل پیشنهادی" id="{51F78981-15DA-4622-9BBD-674C10D44F0F}">
          <p14:sldIdLst>
            <p14:sldId id="272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2"/>
            <p14:sldId id="323"/>
            <p14:sldId id="317"/>
            <p14:sldId id="311"/>
            <p14:sldId id="316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274"/>
            <p14:sldId id="324"/>
            <p14:sldId id="281"/>
          </p14:sldIdLst>
        </p14:section>
        <p14:section name="پیشنهادات" id="{A70CEBCC-BC37-4629-A6F2-CFFBF0AA0336}">
          <p14:sldIdLst>
            <p14:sldId id="27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78"/>
    <a:srgbClr val="255E91"/>
    <a:srgbClr val="997300"/>
    <a:srgbClr val="FFBE00"/>
    <a:srgbClr val="636363"/>
    <a:srgbClr val="9E480E"/>
    <a:srgbClr val="1E598D"/>
    <a:srgbClr val="9AB3E0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9864-4529-A54F-0D5456BC3F7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864-4529-A54F-0D5456BC3F78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4-4529-A54F-0D5456BC3F78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4-4529-A54F-0D5456BC3F78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4-4529-A54F-0D5456BC3F78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4-4529-A54F-0D5456BC3F78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4-4529-A54F-0D5456BC3F78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4-4529-A54F-0D5456BC3F78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64-4529-A54F-0D5456BC3F78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864-4529-A54F-0D5456BC3F78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64-4529-A54F-0D5456BC3F78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4-4529-A54F-0D5456BC3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8795-4D56-8548-227D7405FB89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8795-4D56-8548-227D7405FB89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8795-4D56-8548-227D7405FB8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8795-4D56-8548-227D7405FB89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8795-4D56-8548-227D7405FB89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8795-4D56-8548-227D7405FB89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8795-4D56-8548-227D7405FB89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8795-4D56-8548-227D7405FB89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8795-4D56-8548-227D7405FB89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8795-4D56-8548-227D7405FB89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8795-4D56-8548-227D7405FB89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95-4D56-8548-227D7405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0637475504512896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fa-IR" b="1" dirty="0"/>
            <a:t>روش‌های محاسباتی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محدود به داروهای موجود در شبکه</a:t>
          </a: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C39DA-FE2F-4DC8-9D41-2C67B2AE83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894A3-13A6-45C0-8137-533CF9E4AEAC}">
      <dgm:prSet phldrT="[Text]"/>
      <dgm:spPr/>
      <dgm:t>
        <a:bodyPr/>
        <a:lstStyle/>
        <a:p>
          <a:r>
            <a:rPr lang="fa-IR" b="1" dirty="0"/>
            <a:t>نوآوری‌ها</a:t>
          </a:r>
          <a:endParaRPr lang="en-US" b="1" dirty="0"/>
        </a:p>
      </dgm:t>
    </dgm:pt>
    <dgm:pt modelId="{08B50569-0392-4224-8EC1-FC2764D4AFF4}" type="parTrans" cxnId="{4FA8B95E-900E-4E49-882C-C7DF97E5B0A6}">
      <dgm:prSet/>
      <dgm:spPr/>
      <dgm:t>
        <a:bodyPr/>
        <a:lstStyle/>
        <a:p>
          <a:endParaRPr lang="en-US"/>
        </a:p>
      </dgm:t>
    </dgm:pt>
    <dgm:pt modelId="{FB012584-FA81-4866-98AA-061CF1C1E816}" type="sibTrans" cxnId="{4FA8B95E-900E-4E49-882C-C7DF97E5B0A6}">
      <dgm:prSet/>
      <dgm:spPr/>
      <dgm:t>
        <a:bodyPr/>
        <a:lstStyle/>
        <a:p>
          <a:endParaRPr lang="en-US"/>
        </a:p>
      </dgm:t>
    </dgm:pt>
    <dgm:pt modelId="{87008E92-37B3-4A38-A64C-F3E15A48EC07}">
      <dgm:prSet phldrT="[Text]"/>
      <dgm:spPr/>
      <dgm:t>
        <a:bodyPr/>
        <a:lstStyle/>
        <a:p>
          <a:pPr algn="r" rtl="1"/>
          <a:r>
            <a:rPr lang="fa-IR" b="1" dirty="0"/>
            <a:t>معماری چندوجهی با ترکیب سه نوع داده</a:t>
          </a:r>
          <a:endParaRPr lang="en-US" b="1" dirty="0"/>
        </a:p>
      </dgm:t>
    </dgm:pt>
    <dgm:pt modelId="{2D47255F-29E5-4430-8671-65AB55119A13}" type="parTrans" cxnId="{D2199348-75C7-4C05-994C-F4146526CABB}">
      <dgm:prSet/>
      <dgm:spPr/>
      <dgm:t>
        <a:bodyPr/>
        <a:lstStyle/>
        <a:p>
          <a:endParaRPr lang="en-US"/>
        </a:p>
      </dgm:t>
    </dgm:pt>
    <dgm:pt modelId="{6293F8FC-2FDD-4B84-9B7B-57BB4B5B3410}" type="sibTrans" cxnId="{D2199348-75C7-4C05-994C-F4146526CABB}">
      <dgm:prSet/>
      <dgm:spPr/>
      <dgm:t>
        <a:bodyPr/>
        <a:lstStyle/>
        <a:p>
          <a:endParaRPr lang="en-US"/>
        </a:p>
      </dgm:t>
    </dgm:pt>
    <dgm:pt modelId="{7E0EC9EF-234E-40C4-82FF-A7C2DBD4727A}">
      <dgm:prSet phldrT="[Text]"/>
      <dgm:spPr/>
      <dgm:t>
        <a:bodyPr/>
        <a:lstStyle/>
        <a:p>
          <a:pPr algn="r" rtl="1"/>
          <a:r>
            <a:rPr lang="fa-IR" b="1" dirty="0"/>
            <a:t>اشتراک گذاری پارامترها برای کاهش پیچیدگی</a:t>
          </a:r>
          <a:endParaRPr lang="en-US" b="1" dirty="0"/>
        </a:p>
      </dgm:t>
    </dgm:pt>
    <dgm:pt modelId="{82884B7A-D9E3-49CB-A655-8D3E489F5D80}" type="parTrans" cxnId="{2D200EE5-2617-4731-B3FA-A8DF9FBD6836}">
      <dgm:prSet/>
      <dgm:spPr/>
      <dgm:t>
        <a:bodyPr/>
        <a:lstStyle/>
        <a:p>
          <a:endParaRPr lang="en-US"/>
        </a:p>
      </dgm:t>
    </dgm:pt>
    <dgm:pt modelId="{92DF1312-6E55-40F1-96A1-E04328283C0E}" type="sibTrans" cxnId="{2D200EE5-2617-4731-B3FA-A8DF9FBD6836}">
      <dgm:prSet/>
      <dgm:spPr/>
      <dgm:t>
        <a:bodyPr/>
        <a:lstStyle/>
        <a:p>
          <a:endParaRPr lang="en-US"/>
        </a:p>
      </dgm:t>
    </dgm:pt>
    <dgm:pt modelId="{44196F66-40F5-4E68-9B0B-EEB7F1EE8B35}">
      <dgm:prSet phldrT="[Text]"/>
      <dgm:spPr/>
      <dgm:t>
        <a:bodyPr/>
        <a:lstStyle/>
        <a:p>
          <a:r>
            <a:rPr lang="fa-IR" b="1" dirty="0"/>
            <a:t>مزایا</a:t>
          </a:r>
          <a:endParaRPr lang="en-US" b="1" dirty="0"/>
        </a:p>
      </dgm:t>
    </dgm:pt>
    <dgm:pt modelId="{C7134F49-743A-4393-AB0C-8BC35BA52F4C}" type="parTrans" cxnId="{93F0F10B-AABF-4ED9-BE8A-04A745CFB7C2}">
      <dgm:prSet/>
      <dgm:spPr/>
      <dgm:t>
        <a:bodyPr/>
        <a:lstStyle/>
        <a:p>
          <a:endParaRPr lang="en-US"/>
        </a:p>
      </dgm:t>
    </dgm:pt>
    <dgm:pt modelId="{3A04C7E0-F9EA-488B-82A7-43E47822FCB9}" type="sibTrans" cxnId="{93F0F10B-AABF-4ED9-BE8A-04A745CFB7C2}">
      <dgm:prSet/>
      <dgm:spPr/>
      <dgm:t>
        <a:bodyPr/>
        <a:lstStyle/>
        <a:p>
          <a:endParaRPr lang="en-US"/>
        </a:p>
      </dgm:t>
    </dgm:pt>
    <dgm:pt modelId="{C55B1D83-0A46-414A-982D-DBABBA53B95D}">
      <dgm:prSet phldrT="[Text]"/>
      <dgm:spPr/>
      <dgm:t>
        <a:bodyPr/>
        <a:lstStyle/>
        <a:p>
          <a:pPr algn="r" rtl="1"/>
          <a:r>
            <a:rPr lang="fa-IR" b="1" dirty="0"/>
            <a:t>سرعت بالاتر در پیش‌بینی تداخلات</a:t>
          </a:r>
          <a:endParaRPr lang="en-US" b="1" dirty="0"/>
        </a:p>
      </dgm:t>
    </dgm:pt>
    <dgm:pt modelId="{E11DDC03-FDBD-47D1-A5F4-E4CD91366E6F}" type="parTrans" cxnId="{EC83F198-F252-4A37-95E7-1C6F48B72CAB}">
      <dgm:prSet/>
      <dgm:spPr/>
      <dgm:t>
        <a:bodyPr/>
        <a:lstStyle/>
        <a:p>
          <a:endParaRPr lang="en-US"/>
        </a:p>
      </dgm:t>
    </dgm:pt>
    <dgm:pt modelId="{D5750C1A-77E8-4E76-9586-949E3A519A38}" type="sibTrans" cxnId="{EC83F198-F252-4A37-95E7-1C6F48B72CAB}">
      <dgm:prSet/>
      <dgm:spPr/>
      <dgm:t>
        <a:bodyPr/>
        <a:lstStyle/>
        <a:p>
          <a:endParaRPr lang="en-US"/>
        </a:p>
      </dgm:t>
    </dgm:pt>
    <dgm:pt modelId="{29E0CD26-A537-4EC4-A3A3-EEF295264BE7}">
      <dgm:prSet phldrT="[Text]"/>
      <dgm:spPr/>
      <dgm:t>
        <a:bodyPr/>
        <a:lstStyle/>
        <a:p>
          <a:r>
            <a:rPr lang="fa-IR" b="1" dirty="0"/>
            <a:t>کاربردها</a:t>
          </a:r>
          <a:endParaRPr lang="en-US" b="1" dirty="0"/>
        </a:p>
      </dgm:t>
    </dgm:pt>
    <dgm:pt modelId="{DFD6D306-54CA-494B-B1F6-67F32FE82C11}" type="parTrans" cxnId="{25FC1E1F-2FF2-4400-B9D0-71CE88C82F4C}">
      <dgm:prSet/>
      <dgm:spPr/>
      <dgm:t>
        <a:bodyPr/>
        <a:lstStyle/>
        <a:p>
          <a:endParaRPr lang="en-US"/>
        </a:p>
      </dgm:t>
    </dgm:pt>
    <dgm:pt modelId="{0135D1FE-605F-4938-9EE4-797419561B33}" type="sibTrans" cxnId="{25FC1E1F-2FF2-4400-B9D0-71CE88C82F4C}">
      <dgm:prSet/>
      <dgm:spPr/>
      <dgm:t>
        <a:bodyPr/>
        <a:lstStyle/>
        <a:p>
          <a:endParaRPr lang="en-US"/>
        </a:p>
      </dgm:t>
    </dgm:pt>
    <dgm:pt modelId="{C14EB890-C7B8-421D-9F2C-1530E6DAEDC3}">
      <dgm:prSet phldrT="[Text]"/>
      <dgm:spPr/>
      <dgm:t>
        <a:bodyPr/>
        <a:lstStyle/>
        <a:p>
          <a:pPr rtl="1"/>
          <a:r>
            <a:rPr lang="fa-IR" b="1" dirty="0"/>
            <a:t>کمک به ایمنی دارویی</a:t>
          </a:r>
          <a:endParaRPr lang="en-US" b="1" dirty="0"/>
        </a:p>
      </dgm:t>
    </dgm:pt>
    <dgm:pt modelId="{127B41D2-9734-4CB4-BF65-8CB9B27E477B}" type="parTrans" cxnId="{083DE281-EB6A-4C61-BE4E-DB67156CCB24}">
      <dgm:prSet/>
      <dgm:spPr/>
      <dgm:t>
        <a:bodyPr/>
        <a:lstStyle/>
        <a:p>
          <a:endParaRPr lang="en-US"/>
        </a:p>
      </dgm:t>
    </dgm:pt>
    <dgm:pt modelId="{D58965F8-EC4A-4157-B082-BD2D077A6445}" type="sibTrans" cxnId="{083DE281-EB6A-4C61-BE4E-DB67156CCB24}">
      <dgm:prSet/>
      <dgm:spPr/>
      <dgm:t>
        <a:bodyPr/>
        <a:lstStyle/>
        <a:p>
          <a:endParaRPr lang="en-US"/>
        </a:p>
      </dgm:t>
    </dgm:pt>
    <dgm:pt modelId="{F5B38824-0EA2-4F45-978C-8D330F93577D}">
      <dgm:prSet phldrT="[Text]"/>
      <dgm:spPr/>
      <dgm:t>
        <a:bodyPr/>
        <a:lstStyle/>
        <a:p>
          <a:pPr algn="r" rtl="1"/>
          <a:r>
            <a:rPr lang="fa-IR" b="1" dirty="0"/>
            <a:t>قابلیت تعمیم به داروهای جدید</a:t>
          </a:r>
          <a:endParaRPr lang="en-US" b="1" dirty="0"/>
        </a:p>
      </dgm:t>
    </dgm:pt>
    <dgm:pt modelId="{E2EB7DC1-6B11-493E-B243-80343F7A8335}" type="parTrans" cxnId="{FCFABC1F-3289-499B-976B-8075638D369A}">
      <dgm:prSet/>
      <dgm:spPr/>
      <dgm:t>
        <a:bodyPr/>
        <a:lstStyle/>
        <a:p>
          <a:endParaRPr lang="en-US"/>
        </a:p>
      </dgm:t>
    </dgm:pt>
    <dgm:pt modelId="{FEDCBA0B-07CD-42E6-8C91-FA191C78E7E6}" type="sibTrans" cxnId="{FCFABC1F-3289-499B-976B-8075638D369A}">
      <dgm:prSet/>
      <dgm:spPr/>
      <dgm:t>
        <a:bodyPr/>
        <a:lstStyle/>
        <a:p>
          <a:endParaRPr lang="en-US"/>
        </a:p>
      </dgm:t>
    </dgm:pt>
    <dgm:pt modelId="{2DAFB28F-DE9B-4CE3-A65C-E42129FE71A4}">
      <dgm:prSet phldrT="[Text]"/>
      <dgm:spPr/>
      <dgm:t>
        <a:bodyPr/>
        <a:lstStyle/>
        <a:p>
          <a:pPr algn="r" rtl="1"/>
          <a:r>
            <a:rPr lang="fa-IR" b="1" dirty="0"/>
            <a:t>کاهش هزینه‌های آزمایشگاهی</a:t>
          </a:r>
          <a:endParaRPr lang="en-US" b="1" dirty="0"/>
        </a:p>
      </dgm:t>
    </dgm:pt>
    <dgm:pt modelId="{56E995CD-EBDF-473E-9AF8-4F37800F051A}" type="parTrans" cxnId="{DF9CCCF3-6A8F-424F-8D26-410EAE341B96}">
      <dgm:prSet/>
      <dgm:spPr/>
      <dgm:t>
        <a:bodyPr/>
        <a:lstStyle/>
        <a:p>
          <a:endParaRPr lang="en-US"/>
        </a:p>
      </dgm:t>
    </dgm:pt>
    <dgm:pt modelId="{A0FF41AD-A4FA-4878-B357-D6A7FB9D1CC7}" type="sibTrans" cxnId="{DF9CCCF3-6A8F-424F-8D26-410EAE341B96}">
      <dgm:prSet/>
      <dgm:spPr/>
      <dgm:t>
        <a:bodyPr/>
        <a:lstStyle/>
        <a:p>
          <a:endParaRPr lang="en-US"/>
        </a:p>
      </dgm:t>
    </dgm:pt>
    <dgm:pt modelId="{A5FD2FFE-2DAE-4873-B5C1-305EC01859C4}">
      <dgm:prSet phldrT="[Text]"/>
      <dgm:spPr/>
      <dgm:t>
        <a:bodyPr/>
        <a:lstStyle/>
        <a:p>
          <a:pPr rtl="1"/>
          <a:r>
            <a:rPr lang="fa-IR" b="1" dirty="0"/>
            <a:t>شناسایی سریع تداخلات خطرناک</a:t>
          </a:r>
          <a:endParaRPr lang="en-US" b="1" dirty="0"/>
        </a:p>
      </dgm:t>
    </dgm:pt>
    <dgm:pt modelId="{053EA916-E77C-4259-B8CC-786F8D2D5D21}" type="parTrans" cxnId="{BF7EFD0E-5E45-4E61-9148-AFA32EB2A9C9}">
      <dgm:prSet/>
      <dgm:spPr/>
      <dgm:t>
        <a:bodyPr/>
        <a:lstStyle/>
        <a:p>
          <a:endParaRPr lang="en-US"/>
        </a:p>
      </dgm:t>
    </dgm:pt>
    <dgm:pt modelId="{4087FD4D-E490-44F7-8CAC-DEF1442F0BC2}" type="sibTrans" cxnId="{BF7EFD0E-5E45-4E61-9148-AFA32EB2A9C9}">
      <dgm:prSet/>
      <dgm:spPr/>
      <dgm:t>
        <a:bodyPr/>
        <a:lstStyle/>
        <a:p>
          <a:endParaRPr lang="en-US"/>
        </a:p>
      </dgm:t>
    </dgm:pt>
    <dgm:pt modelId="{48900EE2-AD82-40BB-9B0B-741F5299446C}" type="pres">
      <dgm:prSet presAssocID="{4EDC39DA-FE2F-4DC8-9D41-2C67B2AE83B0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CCCE3531-3BA5-4495-837D-E44C85991BE3}" type="pres">
      <dgm:prSet presAssocID="{369894A3-13A6-45C0-8137-533CF9E4AEAC}" presName="composite" presStyleCnt="0"/>
      <dgm:spPr/>
    </dgm:pt>
    <dgm:pt modelId="{3A8F72CD-84F6-4E4E-B964-B3E5847C161D}" type="pres">
      <dgm:prSet presAssocID="{369894A3-13A6-45C0-8137-533CF9E4AEA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E5D056-27AE-4251-A6FB-2851E256D9F2}" type="pres">
      <dgm:prSet presAssocID="{369894A3-13A6-45C0-8137-533CF9E4AEAC}" presName="descendantText" presStyleLbl="alignAcc1" presStyleIdx="0" presStyleCnt="3">
        <dgm:presLayoutVars>
          <dgm:bulletEnabled val="1"/>
        </dgm:presLayoutVars>
      </dgm:prSet>
      <dgm:spPr/>
    </dgm:pt>
    <dgm:pt modelId="{4A03FC9D-A132-47BA-AE44-4CA43FE70637}" type="pres">
      <dgm:prSet presAssocID="{FB012584-FA81-4866-98AA-061CF1C1E816}" presName="sp" presStyleCnt="0"/>
      <dgm:spPr/>
    </dgm:pt>
    <dgm:pt modelId="{A8C0D49B-A7CD-42C0-B22B-3041EBBE7E14}" type="pres">
      <dgm:prSet presAssocID="{44196F66-40F5-4E68-9B0B-EEB7F1EE8B35}" presName="composite" presStyleCnt="0"/>
      <dgm:spPr/>
    </dgm:pt>
    <dgm:pt modelId="{AC2C252D-B0A1-48D2-87E3-A4E4345E2A85}" type="pres">
      <dgm:prSet presAssocID="{44196F66-40F5-4E68-9B0B-EEB7F1EE8B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014031-8BD6-4468-BEE2-EA35FCEC0930}" type="pres">
      <dgm:prSet presAssocID="{44196F66-40F5-4E68-9B0B-EEB7F1EE8B35}" presName="descendantText" presStyleLbl="alignAcc1" presStyleIdx="1" presStyleCnt="3">
        <dgm:presLayoutVars>
          <dgm:bulletEnabled val="1"/>
        </dgm:presLayoutVars>
      </dgm:prSet>
      <dgm:spPr/>
    </dgm:pt>
    <dgm:pt modelId="{87F93A45-902E-4316-B2D7-CE7CF0B10693}" type="pres">
      <dgm:prSet presAssocID="{3A04C7E0-F9EA-488B-82A7-43E47822FCB9}" presName="sp" presStyleCnt="0"/>
      <dgm:spPr/>
    </dgm:pt>
    <dgm:pt modelId="{B75FA525-3756-4490-88EC-3CFF947E93CD}" type="pres">
      <dgm:prSet presAssocID="{29E0CD26-A537-4EC4-A3A3-EEF295264BE7}" presName="composite" presStyleCnt="0"/>
      <dgm:spPr/>
    </dgm:pt>
    <dgm:pt modelId="{0C04A777-9E57-4A5C-AA36-FA918E1383E0}" type="pres">
      <dgm:prSet presAssocID="{29E0CD26-A537-4EC4-A3A3-EEF295264BE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4FB41C-5F7F-4174-8FCE-5C69A897A978}" type="pres">
      <dgm:prSet presAssocID="{29E0CD26-A537-4EC4-A3A3-EEF295264BE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3F0F10B-AABF-4ED9-BE8A-04A745CFB7C2}" srcId="{4EDC39DA-FE2F-4DC8-9D41-2C67B2AE83B0}" destId="{44196F66-40F5-4E68-9B0B-EEB7F1EE8B35}" srcOrd="1" destOrd="0" parTransId="{C7134F49-743A-4393-AB0C-8BC35BA52F4C}" sibTransId="{3A04C7E0-F9EA-488B-82A7-43E47822FCB9}"/>
    <dgm:cxn modelId="{BF7EFD0E-5E45-4E61-9148-AFA32EB2A9C9}" srcId="{29E0CD26-A537-4EC4-A3A3-EEF295264BE7}" destId="{A5FD2FFE-2DAE-4873-B5C1-305EC01859C4}" srcOrd="1" destOrd="0" parTransId="{053EA916-E77C-4259-B8CC-786F8D2D5D21}" sibTransId="{4087FD4D-E490-44F7-8CAC-DEF1442F0BC2}"/>
    <dgm:cxn modelId="{72CA4018-DF03-4F37-93B0-EBACAFD09203}" type="presOf" srcId="{44196F66-40F5-4E68-9B0B-EEB7F1EE8B35}" destId="{AC2C252D-B0A1-48D2-87E3-A4E4345E2A85}" srcOrd="0" destOrd="0" presId="urn:microsoft.com/office/officeart/2005/8/layout/chevron2"/>
    <dgm:cxn modelId="{25FC1E1F-2FF2-4400-B9D0-71CE88C82F4C}" srcId="{4EDC39DA-FE2F-4DC8-9D41-2C67B2AE83B0}" destId="{29E0CD26-A537-4EC4-A3A3-EEF295264BE7}" srcOrd="2" destOrd="0" parTransId="{DFD6D306-54CA-494B-B1F6-67F32FE82C11}" sibTransId="{0135D1FE-605F-4938-9EE4-797419561B33}"/>
    <dgm:cxn modelId="{FCFABC1F-3289-499B-976B-8075638D369A}" srcId="{369894A3-13A6-45C0-8137-533CF9E4AEAC}" destId="{F5B38824-0EA2-4F45-978C-8D330F93577D}" srcOrd="2" destOrd="0" parTransId="{E2EB7DC1-6B11-493E-B243-80343F7A8335}" sibTransId="{FEDCBA0B-07CD-42E6-8C91-FA191C78E7E6}"/>
    <dgm:cxn modelId="{FFB17F5E-F838-4B66-80AC-D892BB3C8A59}" type="presOf" srcId="{C55B1D83-0A46-414A-982D-DBABBA53B95D}" destId="{41014031-8BD6-4468-BEE2-EA35FCEC0930}" srcOrd="0" destOrd="0" presId="urn:microsoft.com/office/officeart/2005/8/layout/chevron2"/>
    <dgm:cxn modelId="{4FA8B95E-900E-4E49-882C-C7DF97E5B0A6}" srcId="{4EDC39DA-FE2F-4DC8-9D41-2C67B2AE83B0}" destId="{369894A3-13A6-45C0-8137-533CF9E4AEAC}" srcOrd="0" destOrd="0" parTransId="{08B50569-0392-4224-8EC1-FC2764D4AFF4}" sibTransId="{FB012584-FA81-4866-98AA-061CF1C1E816}"/>
    <dgm:cxn modelId="{08D76F60-ACA1-4D92-9A63-9CD75306CB87}" type="presOf" srcId="{A5FD2FFE-2DAE-4873-B5C1-305EC01859C4}" destId="{D04FB41C-5F7F-4174-8FCE-5C69A897A978}" srcOrd="0" destOrd="1" presId="urn:microsoft.com/office/officeart/2005/8/layout/chevron2"/>
    <dgm:cxn modelId="{D2199348-75C7-4C05-994C-F4146526CABB}" srcId="{369894A3-13A6-45C0-8137-533CF9E4AEAC}" destId="{87008E92-37B3-4A38-A64C-F3E15A48EC07}" srcOrd="0" destOrd="0" parTransId="{2D47255F-29E5-4430-8671-65AB55119A13}" sibTransId="{6293F8FC-2FDD-4B84-9B7B-57BB4B5B3410}"/>
    <dgm:cxn modelId="{47E2315A-967B-43D7-BE4F-336B2E496FAD}" type="presOf" srcId="{C14EB890-C7B8-421D-9F2C-1530E6DAEDC3}" destId="{D04FB41C-5F7F-4174-8FCE-5C69A897A978}" srcOrd="0" destOrd="0" presId="urn:microsoft.com/office/officeart/2005/8/layout/chevron2"/>
    <dgm:cxn modelId="{0D8F027C-3859-491C-8914-D7FFE35C67A3}" type="presOf" srcId="{4EDC39DA-FE2F-4DC8-9D41-2C67B2AE83B0}" destId="{48900EE2-AD82-40BB-9B0B-741F5299446C}" srcOrd="0" destOrd="0" presId="urn:microsoft.com/office/officeart/2005/8/layout/chevron2"/>
    <dgm:cxn modelId="{083DE281-EB6A-4C61-BE4E-DB67156CCB24}" srcId="{29E0CD26-A537-4EC4-A3A3-EEF295264BE7}" destId="{C14EB890-C7B8-421D-9F2C-1530E6DAEDC3}" srcOrd="0" destOrd="0" parTransId="{127B41D2-9734-4CB4-BF65-8CB9B27E477B}" sibTransId="{D58965F8-EC4A-4157-B082-BD2D077A6445}"/>
    <dgm:cxn modelId="{9C582C95-8C25-4163-9065-92B0A385D089}" type="presOf" srcId="{369894A3-13A6-45C0-8137-533CF9E4AEAC}" destId="{3A8F72CD-84F6-4E4E-B964-B3E5847C161D}" srcOrd="0" destOrd="0" presId="urn:microsoft.com/office/officeart/2005/8/layout/chevron2"/>
    <dgm:cxn modelId="{EC83F198-F252-4A37-95E7-1C6F48B72CAB}" srcId="{44196F66-40F5-4E68-9B0B-EEB7F1EE8B35}" destId="{C55B1D83-0A46-414A-982D-DBABBA53B95D}" srcOrd="0" destOrd="0" parTransId="{E11DDC03-FDBD-47D1-A5F4-E4CD91366E6F}" sibTransId="{D5750C1A-77E8-4E76-9586-949E3A519A38}"/>
    <dgm:cxn modelId="{36CB939B-3DE8-46A9-9FC9-4A55116D3E57}" type="presOf" srcId="{29E0CD26-A537-4EC4-A3A3-EEF295264BE7}" destId="{0C04A777-9E57-4A5C-AA36-FA918E1383E0}" srcOrd="0" destOrd="0" presId="urn:microsoft.com/office/officeart/2005/8/layout/chevron2"/>
    <dgm:cxn modelId="{8E8605A6-C56A-4151-94F6-1C96592D851A}" type="presOf" srcId="{87008E92-37B3-4A38-A64C-F3E15A48EC07}" destId="{A4E5D056-27AE-4251-A6FB-2851E256D9F2}" srcOrd="0" destOrd="0" presId="urn:microsoft.com/office/officeart/2005/8/layout/chevron2"/>
    <dgm:cxn modelId="{E3DA3FBB-75F5-4F64-8370-F9B093A07016}" type="presOf" srcId="{7E0EC9EF-234E-40C4-82FF-A7C2DBD4727A}" destId="{A4E5D056-27AE-4251-A6FB-2851E256D9F2}" srcOrd="0" destOrd="1" presId="urn:microsoft.com/office/officeart/2005/8/layout/chevron2"/>
    <dgm:cxn modelId="{BC929CDF-6296-4625-AFC3-DD03B757E88C}" type="presOf" srcId="{F5B38824-0EA2-4F45-978C-8D330F93577D}" destId="{A4E5D056-27AE-4251-A6FB-2851E256D9F2}" srcOrd="0" destOrd="2" presId="urn:microsoft.com/office/officeart/2005/8/layout/chevron2"/>
    <dgm:cxn modelId="{2D200EE5-2617-4731-B3FA-A8DF9FBD6836}" srcId="{369894A3-13A6-45C0-8137-533CF9E4AEAC}" destId="{7E0EC9EF-234E-40C4-82FF-A7C2DBD4727A}" srcOrd="1" destOrd="0" parTransId="{82884B7A-D9E3-49CB-A655-8D3E489F5D80}" sibTransId="{92DF1312-6E55-40F1-96A1-E04328283C0E}"/>
    <dgm:cxn modelId="{40F95DF3-47FB-4DF5-9084-B339AE83C8D1}" type="presOf" srcId="{2DAFB28F-DE9B-4CE3-A65C-E42129FE71A4}" destId="{41014031-8BD6-4468-BEE2-EA35FCEC0930}" srcOrd="0" destOrd="1" presId="urn:microsoft.com/office/officeart/2005/8/layout/chevron2"/>
    <dgm:cxn modelId="{DF9CCCF3-6A8F-424F-8D26-410EAE341B96}" srcId="{44196F66-40F5-4E68-9B0B-EEB7F1EE8B35}" destId="{2DAFB28F-DE9B-4CE3-A65C-E42129FE71A4}" srcOrd="1" destOrd="0" parTransId="{56E995CD-EBDF-473E-9AF8-4F37800F051A}" sibTransId="{A0FF41AD-A4FA-4878-B357-D6A7FB9D1CC7}"/>
    <dgm:cxn modelId="{EFC048F8-2D9D-4DEE-BD76-7902BFFB7ECA}" type="presParOf" srcId="{48900EE2-AD82-40BB-9B0B-741F5299446C}" destId="{CCCE3531-3BA5-4495-837D-E44C85991BE3}" srcOrd="0" destOrd="0" presId="urn:microsoft.com/office/officeart/2005/8/layout/chevron2"/>
    <dgm:cxn modelId="{ADDDD5EE-7BA8-46F8-8F9A-1CCBAA93045F}" type="presParOf" srcId="{CCCE3531-3BA5-4495-837D-E44C85991BE3}" destId="{3A8F72CD-84F6-4E4E-B964-B3E5847C161D}" srcOrd="0" destOrd="0" presId="urn:microsoft.com/office/officeart/2005/8/layout/chevron2"/>
    <dgm:cxn modelId="{D407DDC7-E2A0-4135-BDA7-688D2E708F7E}" type="presParOf" srcId="{CCCE3531-3BA5-4495-837D-E44C85991BE3}" destId="{A4E5D056-27AE-4251-A6FB-2851E256D9F2}" srcOrd="1" destOrd="0" presId="urn:microsoft.com/office/officeart/2005/8/layout/chevron2"/>
    <dgm:cxn modelId="{7C758CD8-E35D-4D1E-8489-9A08E18B1AD0}" type="presParOf" srcId="{48900EE2-AD82-40BB-9B0B-741F5299446C}" destId="{4A03FC9D-A132-47BA-AE44-4CA43FE70637}" srcOrd="1" destOrd="0" presId="urn:microsoft.com/office/officeart/2005/8/layout/chevron2"/>
    <dgm:cxn modelId="{DB581E99-DDEE-488D-98F3-6E7C06158AD2}" type="presParOf" srcId="{48900EE2-AD82-40BB-9B0B-741F5299446C}" destId="{A8C0D49B-A7CD-42C0-B22B-3041EBBE7E14}" srcOrd="2" destOrd="0" presId="urn:microsoft.com/office/officeart/2005/8/layout/chevron2"/>
    <dgm:cxn modelId="{48ECA99E-38DF-4F9A-95D9-6CE91E7643F2}" type="presParOf" srcId="{A8C0D49B-A7CD-42C0-B22B-3041EBBE7E14}" destId="{AC2C252D-B0A1-48D2-87E3-A4E4345E2A85}" srcOrd="0" destOrd="0" presId="urn:microsoft.com/office/officeart/2005/8/layout/chevron2"/>
    <dgm:cxn modelId="{51753D41-763B-4578-8BD3-3FFAB32F18A6}" type="presParOf" srcId="{A8C0D49B-A7CD-42C0-B22B-3041EBBE7E14}" destId="{41014031-8BD6-4468-BEE2-EA35FCEC0930}" srcOrd="1" destOrd="0" presId="urn:microsoft.com/office/officeart/2005/8/layout/chevron2"/>
    <dgm:cxn modelId="{6112A65C-1E35-4908-AC5A-B63D63DA162D}" type="presParOf" srcId="{48900EE2-AD82-40BB-9B0B-741F5299446C}" destId="{87F93A45-902E-4316-B2D7-CE7CF0B10693}" srcOrd="3" destOrd="0" presId="urn:microsoft.com/office/officeart/2005/8/layout/chevron2"/>
    <dgm:cxn modelId="{9842DE03-E09C-4171-8BE1-FD4BFC284EF1}" type="presParOf" srcId="{48900EE2-AD82-40BB-9B0B-741F5299446C}" destId="{B75FA525-3756-4490-88EC-3CFF947E93CD}" srcOrd="4" destOrd="0" presId="urn:microsoft.com/office/officeart/2005/8/layout/chevron2"/>
    <dgm:cxn modelId="{A22B1B43-17BE-4F01-A77C-AB6699CAA471}" type="presParOf" srcId="{B75FA525-3756-4490-88EC-3CFF947E93CD}" destId="{0C04A777-9E57-4A5C-AA36-FA918E1383E0}" srcOrd="0" destOrd="0" presId="urn:microsoft.com/office/officeart/2005/8/layout/chevron2"/>
    <dgm:cxn modelId="{149980D9-9DAA-4F1D-A725-1EBC3364466F}" type="presParOf" srcId="{B75FA525-3756-4490-88EC-3CFF947E93CD}" destId="{D04FB41C-5F7F-4174-8FCE-5C69A897A97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1800" b="1" dirty="0"/>
            <a:t>برترین قالب های پاورپوینت 2023</a:t>
          </a:r>
        </a:p>
        <a:p>
          <a:pPr algn="r" rtl="1"/>
          <a:r>
            <a:rPr lang="fa-IR" sz="1800" dirty="0"/>
            <a:t>جدیدترین و بروزترین قالب پاورپوینت برای دفاع پایان نامه، پروپوزال ،رساله دکتری و کارشناسی ارشد</a:t>
          </a:r>
        </a:p>
        <a:p>
          <a:pPr algn="r" rtl="1"/>
          <a:r>
            <a:rPr lang="fa-IR" sz="1800" dirty="0">
              <a:hlinkClick xmlns:r="http://schemas.openxmlformats.org/officeDocument/2006/relationships" r:id="rId1"/>
            </a:rPr>
            <a:t>مشاهده همه </a:t>
          </a:r>
          <a:endParaRPr lang="en-GB" sz="18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algn="r" rtl="1"/>
          <a:r>
            <a:rPr lang="fa-IR" sz="1800" dirty="0"/>
            <a:t>جدیدتریــــــــــــــــــــــــــــن مقـــــــــــــــــالات</a:t>
          </a:r>
          <a:endParaRPr lang="en-GB" sz="1800" dirty="0"/>
        </a:p>
        <a:p>
          <a:pPr rtl="1"/>
          <a:endParaRPr lang="en-GB" sz="1800" dirty="0"/>
        </a:p>
        <a:p>
          <a:pPr rtl="1"/>
          <a:r>
            <a:rPr lang="fa-IR" sz="18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8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Y="-17504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815" custLinFactNeighborY="51911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/>
      <dgm:spPr/>
      <dgm:t>
        <a:bodyPr/>
        <a:lstStyle/>
        <a:p>
          <a:pPr algn="r" rtl="1"/>
          <a:r>
            <a:rPr lang="fa-IR" b="1" dirty="0"/>
            <a:t>برترین قالب های پاورپوینت 2023</a:t>
          </a:r>
        </a:p>
        <a:p>
          <a:pPr algn="r"/>
          <a:r>
            <a:rPr lang="fa-IR" dirty="0"/>
            <a:t>جدیدترین و بروزترین قالب پاورپوینت برای دفاع پایان نامه، پروپوزال ،رساله دکتری و کارشناسی ارشد</a:t>
          </a:r>
        </a:p>
        <a:p>
          <a:pPr algn="r"/>
          <a:r>
            <a:rPr lang="fa-IR" dirty="0">
              <a:hlinkClick xmlns:r="http://schemas.openxmlformats.org/officeDocument/2006/relationships" r:id="rId1"/>
            </a:rPr>
            <a:t>مشاهده همه </a:t>
          </a:r>
          <a:endParaRPr lang="en-GB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/>
      <dgm:spPr/>
      <dgm:t>
        <a:bodyPr/>
        <a:lstStyle/>
        <a:p>
          <a:pPr algn="r"/>
          <a:r>
            <a:rPr lang="fa-IR" dirty="0"/>
            <a:t>جدیدتریــــــــــــــــــــــــــــن مقـــــــــــــــــالات</a:t>
          </a:r>
          <a:endParaRPr lang="en-GB" dirty="0"/>
        </a:p>
        <a:p>
          <a:endParaRPr lang="en-GB" dirty="0"/>
        </a:p>
        <a:p>
          <a:r>
            <a:rPr lang="fa-IR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/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FEE3E5-5425-4A69-8489-70348597DD0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EF78161-600F-48B1-B114-56A20DC4AAD4}">
      <dgm:prSet/>
      <dgm:spPr/>
      <dgm:t>
        <a:bodyPr/>
        <a:lstStyle/>
        <a:p>
          <a:r>
            <a:rPr lang="fa-IR" dirty="0"/>
            <a:t>بهترین قالب پاورپوینت برای دفاع </a:t>
          </a:r>
          <a:r>
            <a:rPr lang="fa-IR" b="1" dirty="0">
              <a:hlinkClick xmlns:r="http://schemas.openxmlformats.org/officeDocument/2006/relationships" r:id="rId1"/>
            </a:rPr>
            <a:t>پایان نامه</a:t>
          </a:r>
          <a:r>
            <a:rPr lang="fa-IR" dirty="0"/>
            <a:t> ، قالب پاورپوینت </a:t>
          </a:r>
          <a:r>
            <a:rPr lang="fa-IR" b="1" dirty="0">
              <a:hlinkClick xmlns:r="http://schemas.openxmlformats.org/officeDocument/2006/relationships" r:id="rId2"/>
            </a:rPr>
            <a:t>پروپوزال</a:t>
          </a:r>
          <a:r>
            <a:rPr lang="fa-IR" dirty="0"/>
            <a:t> ، تم پاورپوینت </a:t>
          </a:r>
          <a:r>
            <a:rPr lang="fa-IR" b="1" dirty="0">
              <a:hlinkClick xmlns:r="http://schemas.openxmlformats.org/officeDocument/2006/relationships" r:id="rId3"/>
            </a:rPr>
            <a:t>رساله دکتری</a:t>
          </a:r>
          <a:r>
            <a:rPr lang="fa-IR" dirty="0"/>
            <a:t>  و ابزار گرافیکی پاورپوینت و همچنین </a:t>
          </a:r>
          <a:r>
            <a:rPr lang="fa-IR" b="1" dirty="0">
              <a:hlinkClick xmlns:r="http://schemas.openxmlformats.org/officeDocument/2006/relationships" r:id="rId4"/>
            </a:rPr>
            <a:t>قالب </a:t>
          </a:r>
          <a:r>
            <a:rPr lang="en-GB" b="1" dirty="0">
              <a:hlinkClick xmlns:r="http://schemas.openxmlformats.org/officeDocument/2006/relationships" r:id="rId4"/>
            </a:rPr>
            <a:t>Word </a:t>
          </a:r>
          <a:r>
            <a:rPr lang="fa-IR" b="1" dirty="0">
              <a:hlinkClick xmlns:r="http://schemas.openxmlformats.org/officeDocument/2006/relationships" r:id="rId4"/>
            </a:rPr>
            <a:t>پایان نامه</a:t>
          </a:r>
          <a:r>
            <a:rPr lang="fa-IR" dirty="0"/>
            <a:t> را در سایت پارد وب دانلود کنید</a:t>
          </a:r>
          <a:endParaRPr lang="en-GB" dirty="0"/>
        </a:p>
      </dgm:t>
    </dgm:pt>
    <dgm:pt modelId="{404A3F89-4CF9-4C3A-8BD3-498C322CFA4D}" type="parTrans" cxnId="{7E897874-9313-4891-86A2-AF904B1042BE}">
      <dgm:prSet/>
      <dgm:spPr/>
      <dgm:t>
        <a:bodyPr/>
        <a:lstStyle/>
        <a:p>
          <a:endParaRPr lang="en-GB"/>
        </a:p>
      </dgm:t>
    </dgm:pt>
    <dgm:pt modelId="{754543DD-4439-402D-B514-2E9C14134591}" type="sibTrans" cxnId="{7E897874-9313-4891-86A2-AF904B1042BE}">
      <dgm:prSet/>
      <dgm:spPr/>
      <dgm:t>
        <a:bodyPr/>
        <a:lstStyle/>
        <a:p>
          <a:endParaRPr lang="en-GB"/>
        </a:p>
      </dgm:t>
    </dgm:pt>
    <dgm:pt modelId="{C691DDC0-8B65-4327-A238-C6BBDF653BE2}" type="pres">
      <dgm:prSet presAssocID="{B7FEE3E5-5425-4A69-8489-70348597DD0E}" presName="Name0" presStyleCnt="0">
        <dgm:presLayoutVars>
          <dgm:dir val="rev"/>
          <dgm:resizeHandles val="exact"/>
        </dgm:presLayoutVars>
      </dgm:prSet>
      <dgm:spPr/>
    </dgm:pt>
    <dgm:pt modelId="{CC007590-179D-4B9D-BB52-49125FE37C67}" type="pres">
      <dgm:prSet presAssocID="{B7FEE3E5-5425-4A69-8489-70348597DD0E}" presName="arrow" presStyleLbl="bgShp" presStyleIdx="0" presStyleCnt="1" custLinFactNeighborX="-2518" custLinFactNeighborY="56062"/>
      <dgm:spPr/>
    </dgm:pt>
    <dgm:pt modelId="{E3BFD650-A9F0-4047-B3AA-877578F24D38}" type="pres">
      <dgm:prSet presAssocID="{B7FEE3E5-5425-4A69-8489-70348597DD0E}" presName="points" presStyleCnt="0"/>
      <dgm:spPr/>
    </dgm:pt>
    <dgm:pt modelId="{5B01785E-F8C2-4F93-8931-73281BC62F32}" type="pres">
      <dgm:prSet presAssocID="{4EF78161-600F-48B1-B114-56A20DC4AAD4}" presName="compositeA" presStyleCnt="0"/>
      <dgm:spPr/>
    </dgm:pt>
    <dgm:pt modelId="{B993E0A1-8F0E-4A1F-AF2B-4161ED443E76}" type="pres">
      <dgm:prSet presAssocID="{4EF78161-600F-48B1-B114-56A20DC4AAD4}" presName="textA" presStyleLbl="revTx" presStyleIdx="0" presStyleCnt="1">
        <dgm:presLayoutVars>
          <dgm:bulletEnabled val="1"/>
        </dgm:presLayoutVars>
      </dgm:prSet>
      <dgm:spPr/>
    </dgm:pt>
    <dgm:pt modelId="{DE0A850B-1CEB-4684-A831-9A4D99DD0D1E}" type="pres">
      <dgm:prSet presAssocID="{4EF78161-600F-48B1-B114-56A20DC4AAD4}" presName="circleA" presStyleLbl="node1" presStyleIdx="0" presStyleCnt="1" custLinFactY="100000" custLinFactNeighborX="5935" custLinFactNeighborY="119209"/>
      <dgm:spPr/>
    </dgm:pt>
    <dgm:pt modelId="{D7A6D677-18E6-45F5-876A-F4D7FC47C6E3}" type="pres">
      <dgm:prSet presAssocID="{4EF78161-600F-48B1-B114-56A20DC4AAD4}" presName="spaceA" presStyleCnt="0"/>
      <dgm:spPr/>
    </dgm:pt>
  </dgm:ptLst>
  <dgm:cxnLst>
    <dgm:cxn modelId="{82D9E044-29AE-4BA1-A4E7-084B702A67F8}" type="presOf" srcId="{B7FEE3E5-5425-4A69-8489-70348597DD0E}" destId="{C691DDC0-8B65-4327-A238-C6BBDF653BE2}" srcOrd="0" destOrd="0" presId="urn:microsoft.com/office/officeart/2005/8/layout/hProcess11"/>
    <dgm:cxn modelId="{7E897874-9313-4891-86A2-AF904B1042BE}" srcId="{B7FEE3E5-5425-4A69-8489-70348597DD0E}" destId="{4EF78161-600F-48B1-B114-56A20DC4AAD4}" srcOrd="0" destOrd="0" parTransId="{404A3F89-4CF9-4C3A-8BD3-498C322CFA4D}" sibTransId="{754543DD-4439-402D-B514-2E9C14134591}"/>
    <dgm:cxn modelId="{914E397F-8711-43E4-A808-AA31DD016CB9}" type="presOf" srcId="{4EF78161-600F-48B1-B114-56A20DC4AAD4}" destId="{B993E0A1-8F0E-4A1F-AF2B-4161ED443E76}" srcOrd="0" destOrd="0" presId="urn:microsoft.com/office/officeart/2005/8/layout/hProcess11"/>
    <dgm:cxn modelId="{2AF011CB-BC32-4E75-A06B-C6CBFF228E1B}" type="presParOf" srcId="{C691DDC0-8B65-4327-A238-C6BBDF653BE2}" destId="{CC007590-179D-4B9D-BB52-49125FE37C67}" srcOrd="0" destOrd="0" presId="urn:microsoft.com/office/officeart/2005/8/layout/hProcess11"/>
    <dgm:cxn modelId="{8440AF59-6639-4AE5-9284-614CFCBEBC13}" type="presParOf" srcId="{C691DDC0-8B65-4327-A238-C6BBDF653BE2}" destId="{E3BFD650-A9F0-4047-B3AA-877578F24D38}" srcOrd="1" destOrd="0" presId="urn:microsoft.com/office/officeart/2005/8/layout/hProcess11"/>
    <dgm:cxn modelId="{9138933F-A360-4FEB-8CDF-DCCACB024006}" type="presParOf" srcId="{E3BFD650-A9F0-4047-B3AA-877578F24D38}" destId="{5B01785E-F8C2-4F93-8931-73281BC62F32}" srcOrd="0" destOrd="0" presId="urn:microsoft.com/office/officeart/2005/8/layout/hProcess11"/>
    <dgm:cxn modelId="{27C37994-12FC-41D8-B227-6EF6725C938B}" type="presParOf" srcId="{5B01785E-F8C2-4F93-8931-73281BC62F32}" destId="{B993E0A1-8F0E-4A1F-AF2B-4161ED443E76}" srcOrd="0" destOrd="0" presId="urn:microsoft.com/office/officeart/2005/8/layout/hProcess11"/>
    <dgm:cxn modelId="{5FEC2E63-E6F3-4B1E-B98E-EB2EBF409C2A}" type="presParOf" srcId="{5B01785E-F8C2-4F93-8931-73281BC62F32}" destId="{DE0A850B-1CEB-4684-A831-9A4D99DD0D1E}" srcOrd="1" destOrd="0" presId="urn:microsoft.com/office/officeart/2005/8/layout/hProcess11"/>
    <dgm:cxn modelId="{82BCF773-F935-4349-9885-56508C4FBE36}" type="presParOf" srcId="{5B01785E-F8C2-4F93-8931-73281BC62F32}" destId="{D7A6D677-18E6-45F5-876A-F4D7FC47C6E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FEE3E5-5425-4A69-8489-70348597DD0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EF78161-600F-48B1-B114-56A20DC4AAD4}">
      <dgm:prSet/>
      <dgm:spPr/>
      <dgm:t>
        <a:bodyPr/>
        <a:lstStyle/>
        <a:p>
          <a:r>
            <a:rPr lang="fa-IR" dirty="0"/>
            <a:t>بهترین قالب پاورپوینت برای دفاع </a:t>
          </a:r>
          <a:r>
            <a:rPr lang="fa-IR" b="1" dirty="0">
              <a:hlinkClick xmlns:r="http://schemas.openxmlformats.org/officeDocument/2006/relationships" r:id="rId1"/>
            </a:rPr>
            <a:t>پایان نامه</a:t>
          </a:r>
          <a:r>
            <a:rPr lang="fa-IR" dirty="0"/>
            <a:t> ، قالب پاورپوینت </a:t>
          </a:r>
          <a:r>
            <a:rPr lang="fa-IR" b="1" dirty="0">
              <a:hlinkClick xmlns:r="http://schemas.openxmlformats.org/officeDocument/2006/relationships" r:id="rId2"/>
            </a:rPr>
            <a:t>پروپوزال</a:t>
          </a:r>
          <a:r>
            <a:rPr lang="fa-IR" dirty="0"/>
            <a:t> ، تم پاورپوینت </a:t>
          </a:r>
          <a:r>
            <a:rPr lang="fa-IR" b="1" dirty="0">
              <a:hlinkClick xmlns:r="http://schemas.openxmlformats.org/officeDocument/2006/relationships" r:id="rId3"/>
            </a:rPr>
            <a:t>رساله دکتری</a:t>
          </a:r>
          <a:r>
            <a:rPr lang="fa-IR" dirty="0"/>
            <a:t>  و ابزار گرافیکی پاورپوینت و همچنین </a:t>
          </a:r>
          <a:r>
            <a:rPr lang="fa-IR" b="1" dirty="0">
              <a:hlinkClick xmlns:r="http://schemas.openxmlformats.org/officeDocument/2006/relationships" r:id="rId4"/>
            </a:rPr>
            <a:t>قالب </a:t>
          </a:r>
          <a:r>
            <a:rPr lang="en-GB" b="1" dirty="0">
              <a:hlinkClick xmlns:r="http://schemas.openxmlformats.org/officeDocument/2006/relationships" r:id="rId4"/>
            </a:rPr>
            <a:t>Word </a:t>
          </a:r>
          <a:r>
            <a:rPr lang="fa-IR" b="1" dirty="0">
              <a:hlinkClick xmlns:r="http://schemas.openxmlformats.org/officeDocument/2006/relationships" r:id="rId4"/>
            </a:rPr>
            <a:t>پایان نامه</a:t>
          </a:r>
          <a:r>
            <a:rPr lang="fa-IR" dirty="0"/>
            <a:t> را در سایت پارد وب دانلود کنید</a:t>
          </a:r>
          <a:endParaRPr lang="en-GB" dirty="0"/>
        </a:p>
      </dgm:t>
    </dgm:pt>
    <dgm:pt modelId="{404A3F89-4CF9-4C3A-8BD3-498C322CFA4D}" type="parTrans" cxnId="{7E897874-9313-4891-86A2-AF904B1042BE}">
      <dgm:prSet/>
      <dgm:spPr/>
      <dgm:t>
        <a:bodyPr/>
        <a:lstStyle/>
        <a:p>
          <a:endParaRPr lang="en-GB"/>
        </a:p>
      </dgm:t>
    </dgm:pt>
    <dgm:pt modelId="{754543DD-4439-402D-B514-2E9C14134591}" type="sibTrans" cxnId="{7E897874-9313-4891-86A2-AF904B1042BE}">
      <dgm:prSet/>
      <dgm:spPr/>
      <dgm:t>
        <a:bodyPr/>
        <a:lstStyle/>
        <a:p>
          <a:endParaRPr lang="en-GB"/>
        </a:p>
      </dgm:t>
    </dgm:pt>
    <dgm:pt modelId="{B85C65E9-5549-4DC9-AB87-88E0D003A78B}" type="pres">
      <dgm:prSet presAssocID="{B7FEE3E5-5425-4A69-8489-70348597DD0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8A32AE0-AD7D-4397-86CA-990438C1AB96}" type="pres">
      <dgm:prSet presAssocID="{4EF78161-600F-48B1-B114-56A20DC4AAD4}" presName="Accent1" presStyleCnt="0"/>
      <dgm:spPr/>
    </dgm:pt>
    <dgm:pt modelId="{D2C7ED0C-7558-4A26-9017-2E75646E9678}" type="pres">
      <dgm:prSet presAssocID="{4EF78161-600F-48B1-B114-56A20DC4AAD4}" presName="Accent" presStyleLbl="node1" presStyleIdx="0" presStyleCnt="1"/>
      <dgm:spPr/>
    </dgm:pt>
    <dgm:pt modelId="{C4DD0A45-E2D8-41F8-94AD-7FC03BB768AB}" type="pres">
      <dgm:prSet presAssocID="{4EF78161-600F-48B1-B114-56A20DC4AAD4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D755213-E7BE-44EA-AD2F-F1921931E3DE}" type="presOf" srcId="{4EF78161-600F-48B1-B114-56A20DC4AAD4}" destId="{C4DD0A45-E2D8-41F8-94AD-7FC03BB768AB}" srcOrd="0" destOrd="0" presId="urn:microsoft.com/office/officeart/2009/layout/CircleArrowProcess"/>
    <dgm:cxn modelId="{44017A4C-F2CE-4993-9B16-78A0DE8EF28F}" type="presOf" srcId="{B7FEE3E5-5425-4A69-8489-70348597DD0E}" destId="{B85C65E9-5549-4DC9-AB87-88E0D003A78B}" srcOrd="0" destOrd="0" presId="urn:microsoft.com/office/officeart/2009/layout/CircleArrowProcess"/>
    <dgm:cxn modelId="{7E897874-9313-4891-86A2-AF904B1042BE}" srcId="{B7FEE3E5-5425-4A69-8489-70348597DD0E}" destId="{4EF78161-600F-48B1-B114-56A20DC4AAD4}" srcOrd="0" destOrd="0" parTransId="{404A3F89-4CF9-4C3A-8BD3-498C322CFA4D}" sibTransId="{754543DD-4439-402D-B514-2E9C14134591}"/>
    <dgm:cxn modelId="{E07B5575-D3DA-42A2-87A5-69F9D11C1383}" type="presParOf" srcId="{B85C65E9-5549-4DC9-AB87-88E0D003A78B}" destId="{E8A32AE0-AD7D-4397-86CA-990438C1AB96}" srcOrd="0" destOrd="0" presId="urn:microsoft.com/office/officeart/2009/layout/CircleArrowProcess"/>
    <dgm:cxn modelId="{70CDA00E-B5CE-47E6-8B07-C83F847A50D1}" type="presParOf" srcId="{E8A32AE0-AD7D-4397-86CA-990438C1AB96}" destId="{D2C7ED0C-7558-4A26-9017-2E75646E9678}" srcOrd="0" destOrd="0" presId="urn:microsoft.com/office/officeart/2009/layout/CircleArrowProcess"/>
    <dgm:cxn modelId="{CE7D7EEB-3585-4F22-BD8F-AE589E556CCC}" type="presParOf" srcId="{B85C65E9-5549-4DC9-AB87-88E0D003A78B}" destId="{C4DD0A45-E2D8-41F8-94AD-7FC03BB768AB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محاسباتی</a:t>
          </a:r>
          <a:endParaRPr lang="en-US" sz="20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ترکیبی*</a:t>
          </a:r>
          <a:endParaRPr lang="en-US" sz="20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مبتنی بر گراف</a:t>
          </a:r>
          <a:endParaRPr lang="en-US" sz="20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محدود به داروهای موجود در شبکه</a:t>
          </a:r>
          <a:endParaRPr lang="en-US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شبکه‌های عصبی عمیق</a:t>
          </a:r>
          <a:endParaRPr lang="en-US" sz="20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72CD-84F6-4E4E-B964-B3E5847C161D}">
      <dsp:nvSpPr>
        <dsp:cNvPr id="0" name=""/>
        <dsp:cNvSpPr/>
      </dsp:nvSpPr>
      <dsp:spPr>
        <a:xfrm rot="5400000">
          <a:off x="6698276" y="278049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نوآوری‌ها</a:t>
          </a:r>
          <a:endParaRPr lang="en-US" sz="2400" b="1" kern="1200" dirty="0"/>
        </a:p>
      </dsp:txBody>
      <dsp:txXfrm rot="-5400000">
        <a:off x="6973787" y="645396"/>
        <a:ext cx="1285713" cy="551020"/>
      </dsp:txXfrm>
    </dsp:sp>
    <dsp:sp modelId="{A4E5D056-27AE-4251-A6FB-2851E256D9F2}">
      <dsp:nvSpPr>
        <dsp:cNvPr id="0" name=""/>
        <dsp:cNvSpPr/>
      </dsp:nvSpPr>
      <dsp:spPr>
        <a:xfrm rot="16200000">
          <a:off x="2889955" y="-2887415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معماری چندوجهی با ترکیب سه نوع داده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اشتراک گذاری پارامترها برای کاهش پیچیدگی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قابلیت تعمیم به داروهای جدید</a:t>
          </a:r>
          <a:endParaRPr lang="en-US" sz="1500" b="1" kern="1200" dirty="0"/>
        </a:p>
      </dsp:txBody>
      <dsp:txXfrm rot="5400000">
        <a:off x="58280" y="60820"/>
        <a:ext cx="6915506" cy="1077316"/>
      </dsp:txXfrm>
    </dsp:sp>
    <dsp:sp modelId="{AC2C252D-B0A1-48D2-87E3-A4E4345E2A85}">
      <dsp:nvSpPr>
        <dsp:cNvPr id="0" name=""/>
        <dsp:cNvSpPr/>
      </dsp:nvSpPr>
      <dsp:spPr>
        <a:xfrm rot="5400000">
          <a:off x="6698276" y="1923056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مزایا</a:t>
          </a:r>
          <a:endParaRPr lang="en-US" sz="2400" b="1" kern="1200" dirty="0"/>
        </a:p>
      </dsp:txBody>
      <dsp:txXfrm rot="-5400000">
        <a:off x="6973787" y="2290403"/>
        <a:ext cx="1285713" cy="551020"/>
      </dsp:txXfrm>
    </dsp:sp>
    <dsp:sp modelId="{41014031-8BD6-4468-BEE2-EA35FCEC0930}">
      <dsp:nvSpPr>
        <dsp:cNvPr id="0" name=""/>
        <dsp:cNvSpPr/>
      </dsp:nvSpPr>
      <dsp:spPr>
        <a:xfrm rot="16200000">
          <a:off x="2889955" y="-1242408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سرعت بالاتر در پیش‌بینی تداخلات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کاهش هزینه‌های آزمایشگاهی</a:t>
          </a:r>
          <a:endParaRPr lang="en-US" sz="1500" b="1" kern="1200" dirty="0"/>
        </a:p>
      </dsp:txBody>
      <dsp:txXfrm rot="5400000">
        <a:off x="58280" y="1705827"/>
        <a:ext cx="6915506" cy="1077316"/>
      </dsp:txXfrm>
    </dsp:sp>
    <dsp:sp modelId="{0C04A777-9E57-4A5C-AA36-FA918E1383E0}">
      <dsp:nvSpPr>
        <dsp:cNvPr id="0" name=""/>
        <dsp:cNvSpPr/>
      </dsp:nvSpPr>
      <dsp:spPr>
        <a:xfrm rot="5400000">
          <a:off x="6698276" y="3568064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کاربردها</a:t>
          </a:r>
          <a:endParaRPr lang="en-US" sz="2400" b="1" kern="1200" dirty="0"/>
        </a:p>
      </dsp:txBody>
      <dsp:txXfrm rot="-5400000">
        <a:off x="6973787" y="3935411"/>
        <a:ext cx="1285713" cy="551020"/>
      </dsp:txXfrm>
    </dsp:sp>
    <dsp:sp modelId="{D04FB41C-5F7F-4174-8FCE-5C69A897A978}">
      <dsp:nvSpPr>
        <dsp:cNvPr id="0" name=""/>
        <dsp:cNvSpPr/>
      </dsp:nvSpPr>
      <dsp:spPr>
        <a:xfrm rot="16200000">
          <a:off x="2889955" y="402599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کمک به ایمنی دارویی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شناسایی سریع تداخلات خطرناک</a:t>
          </a:r>
          <a:endParaRPr lang="en-US" sz="1500" b="1" kern="1200" dirty="0"/>
        </a:p>
      </dsp:txBody>
      <dsp:txXfrm rot="5400000">
        <a:off x="58280" y="3350834"/>
        <a:ext cx="6915506" cy="1077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750006" y="1092045"/>
          <a:ext cx="1355879" cy="13558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2208868" y="854712"/>
          <a:ext cx="5672266" cy="135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/>
            <a:t>برترین قالب های پاورپوینت 2023</a:t>
          </a:r>
        </a:p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جدیدترین و بروزترین قالب پاورپوینت برای دفاع پایان نامه، پروپوزال ،رساله دکتری و کارشناسی ارشد</a:t>
          </a:r>
        </a:p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hlinkClick xmlns:r="http://schemas.openxmlformats.org/officeDocument/2006/relationships" r:id="rId1"/>
            </a:rPr>
            <a:t>مشاهده همه </a:t>
          </a:r>
          <a:endParaRPr lang="en-GB" sz="1800" kern="1200" dirty="0"/>
        </a:p>
      </dsp:txBody>
      <dsp:txXfrm>
        <a:off x="2208868" y="854712"/>
        <a:ext cx="5672266" cy="1355879"/>
      </dsp:txXfrm>
    </dsp:sp>
    <dsp:sp modelId="{CC9A3AF4-625B-492A-92F2-250255A7B198}">
      <dsp:nvSpPr>
        <dsp:cNvPr id="0" name=""/>
        <dsp:cNvSpPr/>
      </dsp:nvSpPr>
      <dsp:spPr>
        <a:xfrm>
          <a:off x="695913" y="2447925"/>
          <a:ext cx="1355879" cy="13558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105547" y="3151775"/>
          <a:ext cx="5888638" cy="135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جدیدتریــــــــــــــــــــــــــــن مقـــــــــــــــــالات</a:t>
          </a:r>
          <a:endParaRPr lang="en-GB" sz="1800" kern="1200" dirty="0"/>
        </a:p>
        <a:p>
          <a:pPr marL="0" lvl="0" indent="0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  <a:p>
          <a:pPr marL="0" lvl="0" indent="0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800" kern="1200" dirty="0"/>
        </a:p>
      </dsp:txBody>
      <dsp:txXfrm>
        <a:off x="2105547" y="3151775"/>
        <a:ext cx="5888638" cy="13558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b="1" kern="1200" dirty="0"/>
            <a:t>برترین قالب های پاورپوینت 2023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جدیدترین و بروزترین قالب پاورپوینت برای دفاع پایان نامه، پروپوزال ،رساله دکتری و کارشناسی ارشد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hlinkClick xmlns:r="http://schemas.openxmlformats.org/officeDocument/2006/relationships" r:id="rId1"/>
            </a:rPr>
            <a:t>مشاهده همه </a:t>
          </a:r>
          <a:endParaRPr lang="en-GB" sz="11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جدیدتریــــــــــــــــــــــــــــن مقـــــــــــــــــالات</a:t>
          </a:r>
          <a:endParaRPr lang="en-GB" sz="1100" kern="1200" dirty="0"/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100" kern="1200" dirty="0"/>
        </a:p>
      </dsp:txBody>
      <dsp:txXfrm>
        <a:off x="3855584" y="2532880"/>
        <a:ext cx="3012392" cy="15704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07590-179D-4B9D-BB52-49125FE37C67}">
      <dsp:nvSpPr>
        <dsp:cNvPr id="0" name=""/>
        <dsp:cNvSpPr/>
      </dsp:nvSpPr>
      <dsp:spPr>
        <a:xfrm rot="10800000">
          <a:off x="0" y="2566639"/>
          <a:ext cx="8275637" cy="19583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3E0A1-8F0E-4A1F-AF2B-4161ED443E76}">
      <dsp:nvSpPr>
        <dsp:cNvPr id="0" name=""/>
        <dsp:cNvSpPr/>
      </dsp:nvSpPr>
      <dsp:spPr>
        <a:xfrm>
          <a:off x="827563" y="0"/>
          <a:ext cx="7448073" cy="195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500" kern="1200" dirty="0"/>
            <a:t>بهترین قالب پاورپوینت برای دفاع </a:t>
          </a:r>
          <a:r>
            <a:rPr lang="fa-IR" sz="2500" b="1" kern="1200" dirty="0">
              <a:hlinkClick xmlns:r="http://schemas.openxmlformats.org/officeDocument/2006/relationships" r:id="rId1"/>
            </a:rPr>
            <a:t>پایان نامه</a:t>
          </a:r>
          <a:r>
            <a:rPr lang="fa-IR" sz="2500" kern="1200" dirty="0"/>
            <a:t> ، قالب پاورپوینت </a:t>
          </a:r>
          <a:r>
            <a:rPr lang="fa-IR" sz="2500" b="1" kern="1200" dirty="0">
              <a:hlinkClick xmlns:r="http://schemas.openxmlformats.org/officeDocument/2006/relationships" r:id="rId2"/>
            </a:rPr>
            <a:t>پروپوزال</a:t>
          </a:r>
          <a:r>
            <a:rPr lang="fa-IR" sz="2500" kern="1200" dirty="0"/>
            <a:t> ، تم پاورپوینت </a:t>
          </a:r>
          <a:r>
            <a:rPr lang="fa-IR" sz="2500" b="1" kern="1200" dirty="0">
              <a:hlinkClick xmlns:r="http://schemas.openxmlformats.org/officeDocument/2006/relationships" r:id="rId3"/>
            </a:rPr>
            <a:t>رساله دکتری</a:t>
          </a:r>
          <a:r>
            <a:rPr lang="fa-IR" sz="2500" kern="1200" dirty="0"/>
            <a:t>  و ابزار گرافیکی پاورپوینت و همچنین </a:t>
          </a:r>
          <a:r>
            <a:rPr lang="fa-IR" sz="2500" b="1" kern="1200" dirty="0">
              <a:hlinkClick xmlns:r="http://schemas.openxmlformats.org/officeDocument/2006/relationships" r:id="rId4"/>
            </a:rPr>
            <a:t>قالب </a:t>
          </a:r>
          <a:r>
            <a:rPr lang="en-GB" sz="2500" b="1" kern="1200" dirty="0">
              <a:hlinkClick xmlns:r="http://schemas.openxmlformats.org/officeDocument/2006/relationships" r:id="rId4"/>
            </a:rPr>
            <a:t>Word </a:t>
          </a:r>
          <a:r>
            <a:rPr lang="fa-IR" sz="2500" b="1" kern="1200" dirty="0">
              <a:hlinkClick xmlns:r="http://schemas.openxmlformats.org/officeDocument/2006/relationships" r:id="rId4"/>
            </a:rPr>
            <a:t>پایان نامه</a:t>
          </a:r>
          <a:r>
            <a:rPr lang="fa-IR" sz="2500" kern="1200" dirty="0"/>
            <a:t> را در سایت پارد وب دانلود کنید</a:t>
          </a:r>
          <a:endParaRPr lang="en-GB" sz="2500" kern="1200" dirty="0"/>
        </a:p>
      </dsp:txBody>
      <dsp:txXfrm>
        <a:off x="827563" y="0"/>
        <a:ext cx="7448073" cy="1958340"/>
      </dsp:txXfrm>
    </dsp:sp>
    <dsp:sp modelId="{DE0A850B-1CEB-4684-A831-9A4D99DD0D1E}">
      <dsp:nvSpPr>
        <dsp:cNvPr id="0" name=""/>
        <dsp:cNvSpPr/>
      </dsp:nvSpPr>
      <dsp:spPr>
        <a:xfrm>
          <a:off x="4335864" y="3276346"/>
          <a:ext cx="489585" cy="4895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ED0C-7558-4A26-9017-2E75646E9678}">
      <dsp:nvSpPr>
        <dsp:cNvPr id="0" name=""/>
        <dsp:cNvSpPr/>
      </dsp:nvSpPr>
      <dsp:spPr>
        <a:xfrm>
          <a:off x="1690438" y="0"/>
          <a:ext cx="4894760" cy="4895850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D0A45-E2D8-41F8-94AD-7FC03BB768AB}">
      <dsp:nvSpPr>
        <dsp:cNvPr id="0" name=""/>
        <dsp:cNvSpPr/>
      </dsp:nvSpPr>
      <dsp:spPr>
        <a:xfrm>
          <a:off x="2771374" y="1772297"/>
          <a:ext cx="2731321" cy="136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300" kern="1200" dirty="0"/>
            <a:t>بهترین قالب پاورپوینت برای دفاع </a:t>
          </a:r>
          <a:r>
            <a:rPr lang="fa-IR" sz="1300" b="1" kern="1200" dirty="0">
              <a:hlinkClick xmlns:r="http://schemas.openxmlformats.org/officeDocument/2006/relationships" r:id="rId1"/>
            </a:rPr>
            <a:t>پایان نامه</a:t>
          </a:r>
          <a:r>
            <a:rPr lang="fa-IR" sz="1300" kern="1200" dirty="0"/>
            <a:t> ، قالب پاورپوینت </a:t>
          </a:r>
          <a:r>
            <a:rPr lang="fa-IR" sz="1300" b="1" kern="1200" dirty="0">
              <a:hlinkClick xmlns:r="http://schemas.openxmlformats.org/officeDocument/2006/relationships" r:id="rId2"/>
            </a:rPr>
            <a:t>پروپوزال</a:t>
          </a:r>
          <a:r>
            <a:rPr lang="fa-IR" sz="1300" kern="1200" dirty="0"/>
            <a:t> ، تم پاورپوینت </a:t>
          </a:r>
          <a:r>
            <a:rPr lang="fa-IR" sz="1300" b="1" kern="1200" dirty="0">
              <a:hlinkClick xmlns:r="http://schemas.openxmlformats.org/officeDocument/2006/relationships" r:id="rId3"/>
            </a:rPr>
            <a:t>رساله دکتری</a:t>
          </a:r>
          <a:r>
            <a:rPr lang="fa-IR" sz="1300" kern="1200" dirty="0"/>
            <a:t>  و ابزار گرافیکی پاورپوینت و همچنین </a:t>
          </a:r>
          <a:r>
            <a:rPr lang="fa-IR" sz="1300" b="1" kern="1200" dirty="0">
              <a:hlinkClick xmlns:r="http://schemas.openxmlformats.org/officeDocument/2006/relationships" r:id="rId4"/>
            </a:rPr>
            <a:t>قالب </a:t>
          </a:r>
          <a:r>
            <a:rPr lang="en-GB" sz="1300" b="1" kern="1200" dirty="0">
              <a:hlinkClick xmlns:r="http://schemas.openxmlformats.org/officeDocument/2006/relationships" r:id="rId4"/>
            </a:rPr>
            <a:t>Word </a:t>
          </a:r>
          <a:r>
            <a:rPr lang="fa-IR" sz="1300" b="1" kern="1200" dirty="0">
              <a:hlinkClick xmlns:r="http://schemas.openxmlformats.org/officeDocument/2006/relationships" r:id="rId4"/>
            </a:rPr>
            <a:t>پایان نامه</a:t>
          </a:r>
          <a:r>
            <a:rPr lang="fa-IR" sz="1300" kern="1200" dirty="0"/>
            <a:t> را در سایت پارد وب دانلود کنید</a:t>
          </a:r>
          <a:endParaRPr lang="en-GB" sz="1300" kern="1200" dirty="0"/>
        </a:p>
      </dsp:txBody>
      <dsp:txXfrm>
        <a:off x="2771374" y="1772297"/>
        <a:ext cx="2731321" cy="136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dweb.ir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پیش‌پردازش داده‌ها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7" y="4171361"/>
            <a:ext cx="3540856" cy="23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*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dirty="0"/>
              <a:t>GAT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پرسپترون چندلایه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5"/>
            <a:ext cx="2398176" cy="227046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379" y="1220955"/>
            <a:ext cx="7104191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ها</a:t>
            </a:r>
            <a:r>
              <a:rPr lang="ar-SA" dirty="0"/>
              <a:t>ی </a:t>
            </a:r>
            <a:r>
              <a:rPr lang="fa-IR" dirty="0"/>
              <a:t>2 و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6AB4-4A7C-4482-F40C-3D372B20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8" y="2362199"/>
            <a:ext cx="4139236" cy="365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0FCEC-3EDA-537D-56B5-A259AB10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163850"/>
            <a:ext cx="3638865" cy="2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4313964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81368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474220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83457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4896442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9543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11BC9-0575-E2E4-55F1-B848B8DA6A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3A6C0-DD75-0B54-CFC2-D742DC7D31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AE151-8536-8FDB-BB71-7225CDF2BF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761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B1C131-5927-F121-4A80-0F9F5C9A34C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7590363"/>
              </p:ext>
            </p:extLst>
          </p:nvPr>
        </p:nvGraphicFramePr>
        <p:xfrm>
          <a:off x="838200" y="1150070"/>
          <a:ext cx="8259500" cy="51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385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ما کی هستیم و چیکار میکنیم؟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96355859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9B3781-C597-4B04-B938-9793BB701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83592160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پارد وب مرجع دانلود تم و قالب پاورپوینت​</a:t>
            </a:r>
            <a:br>
              <a:rPr lang="fa-IR" dirty="0"/>
            </a:br>
            <a:r>
              <a:rPr lang="fa-IR" dirty="0"/>
              <a:t>با ما بهترین ارائه را در سخنرانی خود تجربه کنید.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9B3781-C597-4B04-B938-9793BB701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6337195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047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BF039A-487F-4A94-AC6B-49632C1D9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9066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سپاسگذارم</a:t>
            </a:r>
            <a:endParaRPr lang="en-GB" dirty="0"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273D0F-20AD-441F-AAAE-8661DFCF1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hlinkClick r:id="rId3"/>
              </a:rPr>
              <a:t>www.pardweb.ir</a:t>
            </a:r>
            <a:endParaRPr lang="en-US" sz="4400" dirty="0"/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6D577F-8087-723C-7F6A-41144635CFF0}"/>
              </a:ext>
            </a:extLst>
          </p:cNvPr>
          <p:cNvSpPr/>
          <p:nvPr/>
        </p:nvSpPr>
        <p:spPr>
          <a:xfrm>
            <a:off x="6357108" y="355770"/>
            <a:ext cx="2873815" cy="2387430"/>
          </a:xfrm>
          <a:custGeom>
            <a:avLst/>
            <a:gdLst>
              <a:gd name="connsiteX0" fmla="*/ 0 w 8275637"/>
              <a:gd name="connsiteY0" fmla="*/ 447255 h 2683477"/>
              <a:gd name="connsiteX1" fmla="*/ 447255 w 8275637"/>
              <a:gd name="connsiteY1" fmla="*/ 0 h 2683477"/>
              <a:gd name="connsiteX2" fmla="*/ 7828382 w 8275637"/>
              <a:gd name="connsiteY2" fmla="*/ 0 h 2683477"/>
              <a:gd name="connsiteX3" fmla="*/ 8275637 w 8275637"/>
              <a:gd name="connsiteY3" fmla="*/ 447255 h 2683477"/>
              <a:gd name="connsiteX4" fmla="*/ 8275637 w 8275637"/>
              <a:gd name="connsiteY4" fmla="*/ 2236222 h 2683477"/>
              <a:gd name="connsiteX5" fmla="*/ 7828382 w 8275637"/>
              <a:gd name="connsiteY5" fmla="*/ 2683477 h 2683477"/>
              <a:gd name="connsiteX6" fmla="*/ 447255 w 8275637"/>
              <a:gd name="connsiteY6" fmla="*/ 2683477 h 2683477"/>
              <a:gd name="connsiteX7" fmla="*/ 0 w 8275637"/>
              <a:gd name="connsiteY7" fmla="*/ 2236222 h 2683477"/>
              <a:gd name="connsiteX8" fmla="*/ 0 w 8275637"/>
              <a:gd name="connsiteY8" fmla="*/ 447255 h 26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83477">
                <a:moveTo>
                  <a:pt x="0" y="447255"/>
                </a:moveTo>
                <a:cubicBezTo>
                  <a:pt x="0" y="200243"/>
                  <a:pt x="200243" y="0"/>
                  <a:pt x="447255" y="0"/>
                </a:cubicBezTo>
                <a:lnTo>
                  <a:pt x="7828382" y="0"/>
                </a:lnTo>
                <a:cubicBezTo>
                  <a:pt x="8075394" y="0"/>
                  <a:pt x="8275637" y="200243"/>
                  <a:pt x="8275637" y="447255"/>
                </a:cubicBezTo>
                <a:lnTo>
                  <a:pt x="8275637" y="2236222"/>
                </a:lnTo>
                <a:cubicBezTo>
                  <a:pt x="8275637" y="2483234"/>
                  <a:pt x="8075394" y="2683477"/>
                  <a:pt x="7828382" y="2683477"/>
                </a:cubicBezTo>
                <a:lnTo>
                  <a:pt x="447255" y="2683477"/>
                </a:lnTo>
                <a:cubicBezTo>
                  <a:pt x="200243" y="2683477"/>
                  <a:pt x="0" y="2483234"/>
                  <a:pt x="0" y="2236222"/>
                </a:cubicBezTo>
                <a:lnTo>
                  <a:pt x="0" y="4472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57" tIns="268157" rIns="268157" bIns="268157" numCol="1" spcCol="1270" anchor="ctr" anchorCtr="0">
            <a:noAutofit/>
          </a:bodyPr>
          <a:lstStyle/>
          <a:p>
            <a:pPr marL="0" lvl="0" indent="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400" b="1" kern="1200" dirty="0"/>
              <a:t>منابع داده:</a:t>
            </a:r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DrugBank</a:t>
            </a:r>
            <a:endParaRPr lang="en-US" sz="2400" dirty="0"/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kern="1200" dirty="0"/>
              <a:t>KEGG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CA9AA26-8B1A-086A-18D2-A2B2F6B17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885246"/>
              </p:ext>
            </p:extLst>
          </p:nvPr>
        </p:nvGraphicFramePr>
        <p:xfrm>
          <a:off x="324941" y="133910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057024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923264"/>
              </p:ext>
            </p:extLst>
          </p:nvPr>
        </p:nvGraphicFramePr>
        <p:xfrm>
          <a:off x="820131" y="818879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8778B-0784-CEDE-2D98-698482A0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2ED63-7832-96CA-C6D3-49ACD40CBFDC}"/>
              </a:ext>
            </a:extLst>
          </p:cNvPr>
          <p:cNvSpPr/>
          <p:nvPr/>
        </p:nvSpPr>
        <p:spPr>
          <a:xfrm>
            <a:off x="4232787" y="461542"/>
            <a:ext cx="4942276" cy="341728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32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محدودیت در استفاده همزمان از منابع داده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استفاده مؤثر از اطلاعات متنی موجود</a:t>
            </a:r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2400" dirty="0"/>
              <a:t>عدم</a:t>
            </a:r>
            <a:r>
              <a:rPr lang="ar-SA" sz="2400" dirty="0"/>
              <a:t> تعمیم‌پذیری به داروهای جدید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توازن در داده‌های موجود</a:t>
            </a:r>
            <a:endParaRPr lang="ar-S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8CC6E7-1265-7351-6A77-005A5E3C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" y="3065852"/>
            <a:ext cx="3417285" cy="34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17776</TotalTime>
  <Words>1526</Words>
  <Application>Microsoft Office PowerPoint</Application>
  <PresentationFormat>Widescreen</PresentationFormat>
  <Paragraphs>588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پیش‌پردازش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پرسپترون چندلایه</vt:lpstr>
      <vt:lpstr>ترکیب ویژگی‌ها</vt:lpstr>
      <vt:lpstr>پیش‌بینی نوع تداخل</vt:lpstr>
      <vt:lpstr>اشتراک‌گذاری پارامترها</vt:lpstr>
      <vt:lpstr>سناریوی 1</vt:lpstr>
      <vt:lpstr>سناریوهای 2 و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نتیجه گیری</vt:lpstr>
      <vt:lpstr>نتیجه گیری</vt:lpstr>
      <vt:lpstr>ما کی هستیم و چیکار میکنیم؟</vt:lpstr>
      <vt:lpstr>پیشنهادات</vt:lpstr>
      <vt:lpstr> پارد وب مرجع دانلود تم و قالب پاورپوینت​ با ما بهترین ارائه را در سخنرانی خود تجربه کنید.</vt:lpstr>
      <vt:lpstr>از توجه شما سپاسگذارم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35</cp:revision>
  <dcterms:created xsi:type="dcterms:W3CDTF">2021-11-05T12:33:03Z</dcterms:created>
  <dcterms:modified xsi:type="dcterms:W3CDTF">2025-01-06T18:06:56Z</dcterms:modified>
</cp:coreProperties>
</file>